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mpact" panose="020B0806030902050204" pitchFamily="34" charset="0"/>
      <p:regular r:id="rId22"/>
    </p:embeddedFont>
    <p:embeddedFont>
      <p:font typeface="Lora" pitchFamily="2" charset="0"/>
      <p:regular r:id="rId23"/>
      <p:bold r:id="rId24"/>
      <p:italic r:id="rId25"/>
      <p:boldItalic r:id="rId26"/>
    </p:embeddedFont>
    <p:embeddedFont>
      <p:font typeface="Maven Pro" panose="020B0604020202020204" charset="0"/>
      <p:regular r:id="rId27"/>
      <p:bold r:id="rId28"/>
    </p:embeddedFont>
    <p:embeddedFont>
      <p:font typeface="Nunito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Dq1ebKfN4djzMVag1QRadGVD1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6c3b9fac3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f6c3b9fac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6c3b9fac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6c3b9fac3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f6c3b9fac3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60ea29549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60ea29549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60ea295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60ea295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60ea2954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60ea29549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60ea29549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f60ea29549_0_5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6c3b9fac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f6c3b9fac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f6c3b9fac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6c3b9fac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6c3b9fac3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f6c3b9fac3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6c3b9fac3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6c3b9fac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Section Divider [EC]">
  <p:cSld name="2_Section Divider [EC]">
    <p:bg>
      <p:bgPr>
        <a:solidFill>
          <a:srgbClr val="FA0F0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7D07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2185176" y="2866399"/>
            <a:ext cx="8857198" cy="139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2519"/>
              <a:buNone/>
              <a:defRPr sz="35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6536" y="2825116"/>
            <a:ext cx="616079" cy="55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">
  <p:cSld name="Title Slide 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893"/>
            <a:ext cx="12192000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ctrTitle"/>
          </p:nvPr>
        </p:nvSpPr>
        <p:spPr>
          <a:xfrm>
            <a:off x="2204278" y="2798064"/>
            <a:ext cx="5917709" cy="121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 sz="35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ubTitle" idx="1"/>
          </p:nvPr>
        </p:nvSpPr>
        <p:spPr>
          <a:xfrm>
            <a:off x="2204279" y="4123943"/>
            <a:ext cx="5908563" cy="107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399"/>
              <a:buNone/>
              <a:defRPr sz="19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888888"/>
              </a:buClr>
              <a:buSzPts val="1399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888888"/>
              </a:buClr>
              <a:buSzPts val="1259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888888"/>
              </a:buClr>
              <a:buSzPts val="9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21" descr="Ado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826" y="2904992"/>
            <a:ext cx="704135" cy="961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angled white col 1">
  <p:cSld name="1_angled white col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775625"/>
            <a:ext cx="12192000" cy="11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5799" y="169850"/>
            <a:ext cx="930427" cy="2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ight Airy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0F00"/>
              </a:buClr>
              <a:buSzPts val="2799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1"/>
          </p:nvPr>
        </p:nvSpPr>
        <p:spPr>
          <a:xfrm>
            <a:off x="304802" y="1431924"/>
            <a:ext cx="11585496" cy="4593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539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399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59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98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dt" idx="10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ftr" idx="11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sldNum" idx="12"/>
          </p:nvPr>
        </p:nvSpPr>
        <p:spPr>
          <a:xfrm>
            <a:off x="5895408" y="6560363"/>
            <a:ext cx="401186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[Dark-A]">
  <p:cSld name="Section Divider [Dark-A]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 descr="A picture containing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310897" y="312663"/>
            <a:ext cx="9211365" cy="646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9231201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539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399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259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98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613" y="6578697"/>
            <a:ext cx="566079" cy="14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600" y="2904991"/>
            <a:ext cx="703952" cy="961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[White-A]">
  <p:cSld name="Section Divider [White-A]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5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5"/>
          <p:cNvSpPr txBox="1">
            <a:spLocks noGrp="1"/>
          </p:cNvSpPr>
          <p:nvPr>
            <p:ph type="title"/>
          </p:nvPr>
        </p:nvSpPr>
        <p:spPr>
          <a:xfrm>
            <a:off x="310897" y="312663"/>
            <a:ext cx="9211365" cy="646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0F00"/>
              </a:buClr>
              <a:buSzPts val="2799"/>
              <a:buFont typeface="Arial"/>
              <a:buNone/>
              <a:defRPr sz="2799" b="0" i="0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9231201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59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98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3" name="Google Shape;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923" y="6578697"/>
            <a:ext cx="566078" cy="14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Divider [White-B]">
  <p:cSld name="1_Section Divider [White-B]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310897" y="312663"/>
            <a:ext cx="9211365" cy="646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0F00"/>
              </a:buClr>
              <a:buSzPts val="2799"/>
              <a:buFont typeface="Arial"/>
              <a:buNone/>
              <a:defRPr sz="2799" b="0" i="0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9231201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59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98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8" name="Google Shape;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923" y="6578697"/>
            <a:ext cx="566078" cy="14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Divider [Dark-B]">
  <p:cSld name="1_Section Divider [Dark-B]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7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0897" y="312663"/>
            <a:ext cx="9211365" cy="646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9231201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539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399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259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98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3" name="Google Shape;1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613" y="6578697"/>
            <a:ext cx="566079" cy="14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310897" y="312663"/>
            <a:ext cx="9211365" cy="646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dt" idx="10"/>
          </p:nvPr>
        </p:nvSpPr>
        <p:spPr>
          <a:xfrm>
            <a:off x="11559241" y="6921699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9231201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539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399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259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98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613" y="6578697"/>
            <a:ext cx="566079" cy="14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[White-A]">
  <p:cSld name="Section Divider [White-A]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0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794789" y="2796820"/>
            <a:ext cx="5909954" cy="139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1799"/>
              </a:spcBef>
              <a:spcAft>
                <a:spcPts val="0"/>
              </a:spcAft>
              <a:buClr>
                <a:schemeClr val="accent6"/>
              </a:buClr>
              <a:buSzPts val="2519"/>
              <a:buNone/>
              <a:defRPr sz="3599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0897" y="312663"/>
            <a:ext cx="11494008" cy="646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0F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dt" idx="10"/>
          </p:nvPr>
        </p:nvSpPr>
        <p:spPr>
          <a:xfrm>
            <a:off x="11559241" y="6921699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11521440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Char char="•"/>
              <a:defRPr/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Char char="•"/>
              <a:defRPr/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59"/>
              <a:buFont typeface="Arial"/>
              <a:buChar char="•"/>
              <a:defRPr/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/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98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[Dark]">
  <p:cSld name="Content Slide [Dark]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0"/>
          <p:cNvSpPr/>
          <p:nvPr/>
        </p:nvSpPr>
        <p:spPr>
          <a:xfrm>
            <a:off x="1" y="6446520"/>
            <a:ext cx="12192000" cy="4114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613" y="6578697"/>
            <a:ext cx="566079" cy="147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dt" idx="10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11498704" cy="464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539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399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259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98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0"/>
          <p:cNvSpPr txBox="1"/>
          <p:nvPr/>
        </p:nvSpPr>
        <p:spPr>
          <a:xfrm>
            <a:off x="9302848" y="6560363"/>
            <a:ext cx="2599605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©2021 Adobe. All Rights Reserved. Adobe Confidential.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Section Divider [EC]">
  <p:cSld name="3_Section Divider [EC]">
    <p:bg>
      <p:bgPr>
        <a:solidFill>
          <a:srgbClr val="FA0F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613" y="6578697"/>
            <a:ext cx="566079" cy="1471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dt" idx="10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11498704" cy="464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539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399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259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98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1"/>
          <p:cNvSpPr txBox="1"/>
          <p:nvPr/>
        </p:nvSpPr>
        <p:spPr>
          <a:xfrm>
            <a:off x="9302848" y="6560363"/>
            <a:ext cx="2599605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©2021 Adobe. All Rights Reserved. Adobe Confidential.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rgbClr val="FA0F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5833" y="2759989"/>
            <a:ext cx="980335" cy="13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Section Divider [EC]">
  <p:cSld name="4_Section Divider [EC]">
    <p:bg>
      <p:bgPr>
        <a:solidFill>
          <a:srgbClr val="FA0F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D07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3"/>
          <p:cNvSpPr txBox="1">
            <a:spLocks noGrp="1"/>
          </p:cNvSpPr>
          <p:nvPr>
            <p:ph type="body" idx="1"/>
          </p:nvPr>
        </p:nvSpPr>
        <p:spPr>
          <a:xfrm>
            <a:off x="2185176" y="2866399"/>
            <a:ext cx="8857198" cy="139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2519"/>
              <a:buNone/>
              <a:defRPr sz="35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gf60ea29549_0_302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139" name="Google Shape;139;gf60ea29549_0_30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40" name="Google Shape;140;gf60ea29549_0_30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gf60ea29549_0_30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gf60ea29549_0_30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43" name="Google Shape;143;gf60ea29549_0_30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gf60ea29549_0_30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gf60ea29549_0_30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gf60ea29549_0_30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47" name="Google Shape;147;gf60ea29549_0_30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gf60ea29549_0_30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gf60ea29549_0_30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gf60ea29549_0_30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51;gf60ea29549_0_30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52" name="Google Shape;152;gf60ea29549_0_30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gf60ea29549_0_30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gf60ea29549_0_30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gf60ea29549_0_30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gf60ea29549_0_30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gf60ea29549_0_302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158" name="Google Shape;158;gf60ea29549_0_30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gf60ea29549_0_30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gf60ea29549_0_30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61" name="Google Shape;161;gf60ea29549_0_30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gf60ea29549_0_30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gf60ea29549_0_30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gf60ea29549_0_30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gf60ea29549_0_30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66" name="Google Shape;166;gf60ea29549_0_30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gf60ea29549_0_30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gf60ea29549_0_30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gf60ea29549_0_30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gf60ea29549_0_30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gf60ea29549_0_30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gf60ea29549_0_30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gf60ea29549_0_30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gf60ea29549_0_302"/>
          <p:cNvSpPr txBox="1">
            <a:spLocks noGrp="1"/>
          </p:cNvSpPr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gf60ea29549_0_302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gf60ea29549_0_30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gf60ea29549_0_342"/>
          <p:cNvGrpSpPr/>
          <p:nvPr/>
        </p:nvGrpSpPr>
        <p:grpSpPr>
          <a:xfrm>
            <a:off x="195687" y="4541"/>
            <a:ext cx="1644245" cy="1846001"/>
            <a:chOff x="146769" y="3406"/>
            <a:chExt cx="1233215" cy="1384535"/>
          </a:xfrm>
        </p:grpSpPr>
        <p:grpSp>
          <p:nvGrpSpPr>
            <p:cNvPr id="179" name="Google Shape;179;gf60ea29549_0_342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80" name="Google Shape;180;gf60ea29549_0_34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gf60ea29549_0_342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182;gf60ea29549_0_342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83" name="Google Shape;183;gf60ea29549_0_342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gf60ea29549_0_342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gf60ea29549_0_342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gf60ea29549_0_342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87" name="Google Shape;187;gf60ea29549_0_342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gf60ea29549_0_342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gf60ea29549_0_342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gf60ea29549_0_34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" name="Google Shape;191;gf60ea29549_0_342"/>
          <p:cNvGrpSpPr/>
          <p:nvPr/>
        </p:nvGrpSpPr>
        <p:grpSpPr>
          <a:xfrm>
            <a:off x="9033219" y="3871914"/>
            <a:ext cx="2914791" cy="2985925"/>
            <a:chOff x="6775084" y="2904008"/>
            <a:chExt cx="2186148" cy="2239500"/>
          </a:xfrm>
        </p:grpSpPr>
        <p:grpSp>
          <p:nvGrpSpPr>
            <p:cNvPr id="192" name="Google Shape;192;gf60ea29549_0_342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93" name="Google Shape;193;gf60ea29549_0_342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gf60ea29549_0_342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" name="Google Shape;195;gf60ea29549_0_342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96" name="Google Shape;196;gf60ea29549_0_342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gf60ea29549_0_342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gf60ea29549_0_342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gf60ea29549_0_342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200" name="Google Shape;200;gf60ea29549_0_34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gf60ea29549_0_342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gf60ea29549_0_342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gf60ea29549_0_342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gf60ea29549_0_342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05" name="Google Shape;205;gf60ea29549_0_342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gf60ea29549_0_342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gf60ea29549_0_342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gf60ea29549_0_342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gf60ea29549_0_342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" name="Google Shape;210;gf60ea29549_0_342"/>
          <p:cNvSpPr txBox="1">
            <a:spLocks noGrp="1"/>
          </p:cNvSpPr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gf60ea29549_0_34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gf60ea29549_0_37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14" name="Google Shape;214;gf60ea29549_0_37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gf60ea29549_0_37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gf60ea29549_0_37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f60ea29549_0_377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gf60ea29549_0_37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gf60ea29549_0_38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21" name="Google Shape;221;gf60ea29549_0_38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f60ea29549_0_38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gf60ea29549_0_38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f60ea29549_0_38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gf60ea29549_0_384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gf60ea29549_0_38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gf60ea29549_0_392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29" name="Google Shape;229;gf60ea29549_0_39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gf60ea29549_0_39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gf60ea29549_0_392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gf60ea29549_0_39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rgbClr val="FA0F00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7D07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5833" y="2759989"/>
            <a:ext cx="980335" cy="13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gf60ea29549_0_39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35" name="Google Shape;235;gf60ea29549_0_39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gf60ea29549_0_39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gf60ea29549_0_39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f60ea29549_0_398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gf60ea29549_0_39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gf60ea29549_0_405"/>
          <p:cNvGrpSpPr/>
          <p:nvPr/>
        </p:nvGrpSpPr>
        <p:grpSpPr>
          <a:xfrm>
            <a:off x="9155392" y="1742"/>
            <a:ext cx="3023192" cy="3468833"/>
            <a:chOff x="6790514" y="1306"/>
            <a:chExt cx="2267451" cy="2601690"/>
          </a:xfrm>
        </p:grpSpPr>
        <p:grpSp>
          <p:nvGrpSpPr>
            <p:cNvPr id="242" name="Google Shape;242;gf60ea29549_0_405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243" name="Google Shape;243;gf60ea29549_0_40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gf60ea29549_0_40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gf60ea29549_0_405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gf60ea29549_0_405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247" name="Google Shape;247;gf60ea29549_0_405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gf60ea29549_0_405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gf60ea29549_0_405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gf60ea29549_0_405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51" name="Google Shape;251;gf60ea29549_0_405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gf60ea29549_0_405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" name="Google Shape;253;gf60ea29549_0_405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gf60ea29549_0_40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gf60ea29549_0_420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57" name="Google Shape;257;gf60ea29549_0_4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gf60ea29549_0_4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gf60ea29549_0_420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f60ea29549_0_420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1" name="Google Shape;261;gf60ea29549_0_420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62" name="Google Shape;262;gf60ea29549_0_42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gf60ea29549_0_428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265" name="Google Shape;265;gf60ea29549_0_4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f60ea29549_0_4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gf60ea29549_0_428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268" name="Google Shape;268;gf60ea29549_0_42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gf60ea29549_0_434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271" name="Google Shape;271;gf60ea29549_0_434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72" name="Google Shape;272;gf60ea29549_0_4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gf60ea29549_0_43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gf60ea29549_0_4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gf60ea29549_0_4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gf60ea29549_0_434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77" name="Google Shape;277;gf60ea29549_0_4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gf60ea29549_0_43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gf60ea29549_0_4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gf60ea29549_0_43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gf60ea29549_0_4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gf60ea29549_0_43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83" name="Google Shape;283;gf60ea29549_0_4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gf60ea29549_0_43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gf60ea29549_0_4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gf60ea29549_0_4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" name="Google Shape;287;gf60ea29549_0_434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88" name="Google Shape;288;gf60ea29549_0_4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gf60ea29549_0_4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gf60ea29549_0_4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gf60ea29549_0_43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92" name="Google Shape;292;gf60ea29549_0_43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gf60ea29549_0_43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gf60ea29549_0_43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gf60ea29549_0_43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gf60ea29549_0_43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gf60ea29549_0_43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98" name="Google Shape;298;gf60ea29549_0_43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gf60ea29549_0_43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gf60ea29549_0_43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gf60ea29549_0_43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gf60ea29549_0_43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303" name="Google Shape;303;gf60ea29549_0_43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gf60ea29549_0_43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gf60ea29549_0_43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" name="Google Shape;306;gf60ea29549_0_43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307" name="Google Shape;307;gf60ea29549_0_43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gf60ea29549_0_43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gf60ea29549_0_43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gf60ea29549_0_43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gf60ea29549_0_43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gf60ea29549_0_43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313" name="Google Shape;313;gf60ea29549_0_43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f60ea29549_0_43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gf60ea29549_0_43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gf60ea29549_0_43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gf60ea29549_0_43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318" name="Google Shape;318;gf60ea29549_0_43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gf60ea29549_0_43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gf60ea29549_0_43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gf60ea29549_0_43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gf60ea29549_0_43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323" name="Google Shape;323;gf60ea29549_0_43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gf60ea29549_0_43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gf60ea29549_0_43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gf60ea29549_0_43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327" name="Google Shape;327;gf60ea29549_0_43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gf60ea29549_0_43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gf60ea29549_0_43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gf60ea29549_0_43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" name="Google Shape;331;gf60ea29549_0_43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332" name="Google Shape;332;gf60ea29549_0_43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gf60ea29549_0_43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gf60ea29549_0_43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gf60ea29549_0_43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gf60ea29549_0_43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337" name="Google Shape;337;gf60ea29549_0_43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gf60ea29549_0_43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gf60ea29549_0_43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gf60ea29549_0_43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gf60ea29549_0_43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gf60ea29549_0_43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343" name="Google Shape;343;gf60ea29549_0_43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gf60ea29549_0_43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gf60ea29549_0_43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gf60ea29549_0_43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gf60ea29549_0_43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348" name="Google Shape;348;gf60ea29549_0_43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gf60ea29549_0_43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gf60ea29549_0_43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" name="Google Shape;351;gf60ea29549_0_43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52" name="Google Shape;352;gf60ea29549_0_43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gf60ea29549_0_43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gf60ea29549_0_43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gf60ea29549_0_43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" name="Google Shape;356;gf60ea29549_0_43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57" name="Google Shape;357;gf60ea29549_0_43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gf60ea29549_0_43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gf60ea29549_0_43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gf60ea29549_0_43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gf60ea29549_0_43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gf60ea29549_0_4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63" name="Google Shape;363;gf60ea29549_0_43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gf60ea29549_0_43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gf60ea29549_0_43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gf60ea29549_0_43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" name="Google Shape;367;gf60ea29549_0_43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68" name="Google Shape;368;gf60ea29549_0_43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gf60ea29549_0_43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gf60ea29549_0_43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" name="Google Shape;371;gf60ea29549_0_43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72" name="Google Shape;372;gf60ea29549_0_43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gf60ea29549_0_43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gf60ea29549_0_43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gf60ea29549_0_43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gf60ea29549_0_43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gf60ea29549_0_43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78" name="Google Shape;378;gf60ea29549_0_43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gf60ea29549_0_43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gf60ea29549_0_43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gf60ea29549_0_43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gf60ea29549_0_43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83" name="Google Shape;383;gf60ea29549_0_43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gf60ea29549_0_43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gf60ea29549_0_43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gf60ea29549_0_43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gf60ea29549_0_43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88" name="Google Shape;388;gf60ea29549_0_43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gf60ea29549_0_43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gf60ea29549_0_43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gf60ea29549_0_43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92" name="Google Shape;392;gf60ea29549_0_43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gf60ea29549_0_43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gf60ea29549_0_43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gf60ea29549_0_43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6" name="Google Shape;396;gf60ea29549_0_434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7" name="Google Shape;397;gf60ea29549_0_434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gf60ea29549_0_43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60ea29549_0_56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2203300" y="2796819"/>
            <a:ext cx="5919381" cy="121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 sz="35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2203299" y="4123741"/>
            <a:ext cx="5909954" cy="107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99"/>
              <a:buFont typeface="Arial"/>
              <a:buNone/>
              <a:defRPr sz="19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" name="Google Shape;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600" y="2904991"/>
            <a:ext cx="703952" cy="961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Divider [White-B]">
  <p:cSld name="1_Section Divider [White-B]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6"/>
          <p:cNvSpPr txBox="1">
            <a:spLocks noGrp="1"/>
          </p:cNvSpPr>
          <p:nvPr>
            <p:ph type="body" idx="1"/>
          </p:nvPr>
        </p:nvSpPr>
        <p:spPr>
          <a:xfrm>
            <a:off x="794789" y="2796820"/>
            <a:ext cx="5909954" cy="139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1799"/>
              </a:spcBef>
              <a:spcAft>
                <a:spcPts val="0"/>
              </a:spcAft>
              <a:buClr>
                <a:schemeClr val="accent6"/>
              </a:buClr>
              <a:buSzPts val="2519"/>
              <a:buNone/>
              <a:defRPr sz="3599" b="1" i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[Dark-A]">
  <p:cSld name="Section Divider [Dark-A]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7" descr="A picture containing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794789" y="2796820"/>
            <a:ext cx="5909954" cy="139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2519"/>
              <a:buNone/>
              <a:defRPr sz="35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Divider [Dark-B]">
  <p:cSld name="1_Section Divider [Dark-B]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8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794789" y="2796820"/>
            <a:ext cx="5909954" cy="139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2519"/>
              <a:buNone/>
              <a:defRPr sz="35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2pPr>
            <a:lvl3pPr marL="1371600" lvl="2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3pPr>
            <a:lvl4pPr marL="1828800" lvl="3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310897" y="312663"/>
            <a:ext cx="11494008" cy="646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0F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dt" idx="10"/>
          </p:nvPr>
        </p:nvSpPr>
        <p:spPr>
          <a:xfrm>
            <a:off x="11559241" y="6921699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ftr" idx="11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5895408" y="6560363"/>
            <a:ext cx="401186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11521440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Char char="•"/>
              <a:defRPr/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Char char="•"/>
              <a:defRPr/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59"/>
              <a:buFont typeface="Arial"/>
              <a:buChar char="•"/>
              <a:defRPr/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/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98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[Dark]">
  <p:cSld name="Content Slide [Dark]">
    <p:bg>
      <p:bgPr>
        <a:solidFill>
          <a:schemeClr val="dk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0"/>
          <p:cNvSpPr/>
          <p:nvPr/>
        </p:nvSpPr>
        <p:spPr>
          <a:xfrm>
            <a:off x="1" y="6446520"/>
            <a:ext cx="12192000" cy="4114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613" y="6578697"/>
            <a:ext cx="566079" cy="14713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0"/>
          <p:cNvSpPr txBox="1"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9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dt" idx="10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ftr" idx="11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5895408" y="6560363"/>
            <a:ext cx="401186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1"/>
          </p:nvPr>
        </p:nvSpPr>
        <p:spPr>
          <a:xfrm>
            <a:off x="291060" y="1394086"/>
            <a:ext cx="11498704" cy="464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634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539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marL="914400" lvl="1" indent="-31745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399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08565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259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29971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290829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98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/>
          <p:nvPr/>
        </p:nvSpPr>
        <p:spPr>
          <a:xfrm>
            <a:off x="9302848" y="6560363"/>
            <a:ext cx="2599605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©2021 Adobe. All Rights Reserved. Adobe Confidential.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dt" idx="10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ftr" idx="11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5895408" y="6560363"/>
            <a:ext cx="401186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0F00"/>
              </a:buClr>
              <a:buSzPts val="2799"/>
              <a:buFont typeface="Arial"/>
              <a:buNone/>
              <a:defRPr sz="2799" b="0" i="0" u="none" strike="noStrike" cap="non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body" idx="1"/>
          </p:nvPr>
        </p:nvSpPr>
        <p:spPr>
          <a:xfrm>
            <a:off x="292613" y="1401699"/>
            <a:ext cx="11518083" cy="463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32634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Char char="•"/>
              <a:defRPr sz="2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45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56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5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0829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9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8923" y="6578697"/>
            <a:ext cx="566078" cy="1471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"/>
          <p:cNvSpPr txBox="1"/>
          <p:nvPr/>
        </p:nvSpPr>
        <p:spPr>
          <a:xfrm>
            <a:off x="9302848" y="6560363"/>
            <a:ext cx="2599605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©2021 Adobe. All Rights Reserved. Adobe Confidential.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0F00"/>
              </a:buClr>
              <a:buSzPts val="2799"/>
              <a:buFont typeface="Arial"/>
              <a:buNone/>
              <a:defRPr sz="2799" b="0" i="0" u="none" strike="noStrike" cap="non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292613" y="1401699"/>
            <a:ext cx="11518083" cy="463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32634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539"/>
              <a:buFont typeface="Arial"/>
              <a:buChar char="•"/>
              <a:defRPr sz="2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45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56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25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0829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9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8923" y="6578697"/>
            <a:ext cx="566078" cy="14713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/>
        </p:nvSpPr>
        <p:spPr>
          <a:xfrm>
            <a:off x="9302848" y="6560363"/>
            <a:ext cx="2599605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©2021 Adobe. All Rights Reserved. Adobe Confidential.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0ea29549_0_2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5" name="Google Shape;135;gf60ea29549_0_29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6" name="Google Shape;136;gf60ea29549_0_29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" descr="A close up of a logo&#10;&#10;Description automatically generated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1600" y="-8152"/>
            <a:ext cx="12188827" cy="685621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"/>
          <p:cNvSpPr txBox="1">
            <a:spLocks noGrp="1"/>
          </p:cNvSpPr>
          <p:nvPr>
            <p:ph type="body" idx="1"/>
          </p:nvPr>
        </p:nvSpPr>
        <p:spPr>
          <a:xfrm>
            <a:off x="896259" y="2723056"/>
            <a:ext cx="7932900" cy="1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39"/>
              <a:buNone/>
            </a:pPr>
            <a:r>
              <a:rPr lang="en-US" sz="3199"/>
              <a:t>Adobe Analytics Challenge 2021</a:t>
            </a:r>
            <a:endParaRPr/>
          </a:p>
        </p:txBody>
      </p:sp>
      <p:sp>
        <p:nvSpPr>
          <p:cNvPr id="408" name="Google Shape;408;p1"/>
          <p:cNvSpPr txBox="1"/>
          <p:nvPr/>
        </p:nvSpPr>
        <p:spPr>
          <a:xfrm>
            <a:off x="1173384" y="3193570"/>
            <a:ext cx="6519000" cy="10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adobeanalyticschallenge.com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"/>
          <p:cNvSpPr/>
          <p:nvPr/>
        </p:nvSpPr>
        <p:spPr>
          <a:xfrm>
            <a:off x="-717081" y="894"/>
            <a:ext cx="383400" cy="391200"/>
          </a:xfrm>
          <a:prstGeom prst="rect">
            <a:avLst/>
          </a:prstGeom>
          <a:solidFill>
            <a:srgbClr val="5C5C5C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"/>
          <p:cNvSpPr/>
          <p:nvPr/>
        </p:nvSpPr>
        <p:spPr>
          <a:xfrm>
            <a:off x="-717081" y="533007"/>
            <a:ext cx="383400" cy="391200"/>
          </a:xfrm>
          <a:prstGeom prst="rect">
            <a:avLst/>
          </a:prstGeom>
          <a:solidFill>
            <a:srgbClr val="79797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"/>
          <p:cNvSpPr/>
          <p:nvPr/>
        </p:nvSpPr>
        <p:spPr>
          <a:xfrm>
            <a:off x="-717081" y="1065121"/>
            <a:ext cx="383400" cy="391200"/>
          </a:xfrm>
          <a:prstGeom prst="rect">
            <a:avLst/>
          </a:prstGeom>
          <a:solidFill>
            <a:srgbClr val="A9A9A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"/>
          <p:cNvSpPr/>
          <p:nvPr/>
        </p:nvSpPr>
        <p:spPr>
          <a:xfrm>
            <a:off x="-717081" y="1597234"/>
            <a:ext cx="383400" cy="391200"/>
          </a:xfrm>
          <a:prstGeom prst="rect">
            <a:avLst/>
          </a:prstGeom>
          <a:solidFill>
            <a:srgbClr val="B7B7B7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"/>
          <p:cNvSpPr/>
          <p:nvPr/>
        </p:nvSpPr>
        <p:spPr>
          <a:xfrm>
            <a:off x="-717081" y="2129348"/>
            <a:ext cx="383400" cy="391200"/>
          </a:xfrm>
          <a:prstGeom prst="rect">
            <a:avLst/>
          </a:prstGeom>
          <a:solidFill>
            <a:srgbClr val="C8C8C8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"/>
          <p:cNvSpPr/>
          <p:nvPr/>
        </p:nvSpPr>
        <p:spPr>
          <a:xfrm>
            <a:off x="-717081" y="2661461"/>
            <a:ext cx="383400" cy="391200"/>
          </a:xfrm>
          <a:prstGeom prst="rect">
            <a:avLst/>
          </a:prstGeom>
          <a:solidFill>
            <a:srgbClr val="FFCECB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"/>
          <p:cNvSpPr/>
          <p:nvPr/>
        </p:nvSpPr>
        <p:spPr>
          <a:xfrm>
            <a:off x="-717081" y="3193574"/>
            <a:ext cx="383400" cy="391200"/>
          </a:xfrm>
          <a:prstGeom prst="rect">
            <a:avLst/>
          </a:prstGeom>
          <a:solidFill>
            <a:srgbClr val="FF9D97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"/>
          <p:cNvSpPr/>
          <p:nvPr/>
        </p:nvSpPr>
        <p:spPr>
          <a:xfrm>
            <a:off x="-717081" y="3725688"/>
            <a:ext cx="383400" cy="391200"/>
          </a:xfrm>
          <a:prstGeom prst="rect">
            <a:avLst/>
          </a:prstGeom>
          <a:solidFill>
            <a:srgbClr val="FF6B63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"/>
          <p:cNvSpPr/>
          <p:nvPr/>
        </p:nvSpPr>
        <p:spPr>
          <a:xfrm>
            <a:off x="-717081" y="4257801"/>
            <a:ext cx="383400" cy="391200"/>
          </a:xfrm>
          <a:prstGeom prst="rect">
            <a:avLst/>
          </a:prstGeom>
          <a:solidFill>
            <a:srgbClr val="BB0B00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"/>
          <p:cNvSpPr/>
          <p:nvPr/>
        </p:nvSpPr>
        <p:spPr>
          <a:xfrm>
            <a:off x="-717082" y="4789916"/>
            <a:ext cx="383400" cy="391200"/>
          </a:xfrm>
          <a:prstGeom prst="rect">
            <a:avLst/>
          </a:prstGeom>
          <a:solidFill>
            <a:srgbClr val="7D0700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600" y="1830300"/>
            <a:ext cx="1567923" cy="69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350" y="1868389"/>
            <a:ext cx="1460995" cy="6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"/>
          <p:cNvSpPr txBox="1"/>
          <p:nvPr/>
        </p:nvSpPr>
        <p:spPr>
          <a:xfrm>
            <a:off x="6330325" y="5385025"/>
            <a:ext cx="5801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1.Krishi Vijayanand (Team Leader)</a:t>
            </a:r>
            <a:endParaRPr sz="1900" b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2.Manjunathan.R</a:t>
            </a:r>
            <a:endParaRPr sz="1900" b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3.Nethra Prakash.K</a:t>
            </a:r>
            <a:endParaRPr sz="1900" b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4.Venkateswaran.N (Team Mentor)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422" name="Google Shape;422;p1"/>
          <p:cNvSpPr txBox="1"/>
          <p:nvPr/>
        </p:nvSpPr>
        <p:spPr>
          <a:xfrm>
            <a:off x="2351175" y="3725700"/>
            <a:ext cx="4163400" cy="861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MOTIV8</a:t>
            </a:r>
            <a:endParaRPr sz="22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unito"/>
                <a:ea typeface="Nunito"/>
                <a:cs typeface="Nunito"/>
                <a:sym typeface="Nunito"/>
              </a:rPr>
              <a:t>#AdobeAnalyticsChallenge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f6c3b9fac3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39338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f6c3b9fac3_0_103"/>
          <p:cNvSpPr txBox="1"/>
          <p:nvPr/>
        </p:nvSpPr>
        <p:spPr>
          <a:xfrm>
            <a:off x="0" y="1295400"/>
            <a:ext cx="57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basics, Engagement and Constant Up-time boosts Purchases</a:t>
            </a:r>
            <a:endParaRPr/>
          </a:p>
        </p:txBody>
      </p:sp>
      <p:pic>
        <p:nvPicPr>
          <p:cNvPr id="520" name="Google Shape;520;gf6c3b9fac3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425" y="3461808"/>
            <a:ext cx="5742300" cy="33961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1" name="Google Shape;521;gf6c3b9fac3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75" y="1950031"/>
            <a:ext cx="6358824" cy="280366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f6c3b9fac3_0_103"/>
          <p:cNvSpPr txBox="1"/>
          <p:nvPr/>
        </p:nvSpPr>
        <p:spPr>
          <a:xfrm>
            <a:off x="7142480" y="220399"/>
            <a:ext cx="4475658" cy="1729631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99" i="1" dirty="0">
                <a:solidFill>
                  <a:schemeClr val="dk1"/>
                </a:solidFill>
              </a:rPr>
              <a:t>Revamping production in Asian starting from now will line up with the increase in population predicted in the upcoming years</a:t>
            </a:r>
            <a:endParaRPr dirty="0"/>
          </a:p>
        </p:txBody>
      </p:sp>
      <p:cxnSp>
        <p:nvCxnSpPr>
          <p:cNvPr id="523" name="Google Shape;523;gf6c3b9fac3_0_103"/>
          <p:cNvCxnSpPr>
            <a:cxnSpLocks/>
            <a:stCxn id="522" idx="1"/>
          </p:cNvCxnSpPr>
          <p:nvPr/>
        </p:nvCxnSpPr>
        <p:spPr>
          <a:xfrm flipH="1">
            <a:off x="4727738" y="1085215"/>
            <a:ext cx="2414742" cy="130043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gf6c3b9fac3_0_103"/>
          <p:cNvSpPr txBox="1"/>
          <p:nvPr/>
        </p:nvSpPr>
        <p:spPr>
          <a:xfrm>
            <a:off x="6635588" y="2049350"/>
            <a:ext cx="5505900" cy="1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799"/>
              </a:spcBef>
              <a:spcAft>
                <a:spcPts val="0"/>
              </a:spcAft>
              <a:buNone/>
            </a:pPr>
            <a:r>
              <a:rPr lang="en-US" sz="2099" i="1">
                <a:solidFill>
                  <a:schemeClr val="dk1"/>
                </a:solidFill>
              </a:rPr>
              <a:t>Asian consumers are inclined towards buying products on </a:t>
            </a:r>
            <a:r>
              <a:rPr lang="en-US" sz="2099" i="1">
                <a:solidFill>
                  <a:schemeClr val="accent6"/>
                </a:solidFill>
              </a:rPr>
              <a:t>SALE </a:t>
            </a:r>
            <a:r>
              <a:rPr lang="en-US" sz="2099" i="1">
                <a:solidFill>
                  <a:schemeClr val="dk1"/>
                </a:solidFill>
              </a:rPr>
              <a:t>than on off day purchases. </a:t>
            </a:r>
            <a:endParaRPr sz="2099" i="1">
              <a:solidFill>
                <a:schemeClr val="dk1"/>
              </a:solidFill>
            </a:endParaRPr>
          </a:p>
        </p:txBody>
      </p:sp>
      <p:sp>
        <p:nvSpPr>
          <p:cNvPr id="525" name="Google Shape;525;gf6c3b9fac3_0_103"/>
          <p:cNvSpPr txBox="1"/>
          <p:nvPr/>
        </p:nvSpPr>
        <p:spPr>
          <a:xfrm>
            <a:off x="772160" y="5008131"/>
            <a:ext cx="5043326" cy="1384580"/>
          </a:xfrm>
          <a:prstGeom prst="rect">
            <a:avLst/>
          </a:prstGeom>
          <a:noFill/>
          <a:ln w="9525" cap="flat" cmpd="sng">
            <a:solidFill>
              <a:srgbClr val="FA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799"/>
              </a:spcBef>
              <a:spcAft>
                <a:spcPts val="0"/>
              </a:spcAft>
              <a:buNone/>
            </a:pPr>
            <a:r>
              <a:rPr lang="en-US" sz="2099" i="1" dirty="0">
                <a:solidFill>
                  <a:schemeClr val="dk1"/>
                </a:solidFill>
              </a:rPr>
              <a:t>A sales based engagement is developed to </a:t>
            </a:r>
            <a:r>
              <a:rPr lang="en-US" sz="2099" i="1" dirty="0">
                <a:solidFill>
                  <a:schemeClr val="accent6"/>
                </a:solidFill>
              </a:rPr>
              <a:t>decrease the Cart Abandons by about 53% </a:t>
            </a:r>
            <a:r>
              <a:rPr lang="en-US" sz="2099" i="1" dirty="0">
                <a:solidFill>
                  <a:schemeClr val="dk1"/>
                </a:solidFill>
              </a:rPr>
              <a:t>at the consumer level.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6c3b9fac3_2_16"/>
          <p:cNvSpPr txBox="1">
            <a:spLocks noGrp="1"/>
          </p:cNvSpPr>
          <p:nvPr>
            <p:ph type="body" idx="1"/>
          </p:nvPr>
        </p:nvSpPr>
        <p:spPr>
          <a:xfrm>
            <a:off x="986175" y="435649"/>
            <a:ext cx="8308500" cy="5232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1799"/>
              </a:spcBef>
              <a:spcAft>
                <a:spcPts val="0"/>
              </a:spcAft>
              <a:buNone/>
            </a:pPr>
            <a:r>
              <a:rPr lang="en-US"/>
              <a:t>Where is the Attention coming from?</a:t>
            </a:r>
            <a:endParaRPr/>
          </a:p>
        </p:txBody>
      </p:sp>
      <p:pic>
        <p:nvPicPr>
          <p:cNvPr id="532" name="Google Shape;532;gf6c3b9fac3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00" y="1143625"/>
            <a:ext cx="7473590" cy="37017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3" name="Google Shape;533;gf6c3b9fac3_2_16"/>
          <p:cNvSpPr txBox="1"/>
          <p:nvPr/>
        </p:nvSpPr>
        <p:spPr>
          <a:xfrm>
            <a:off x="848175" y="4954425"/>
            <a:ext cx="8584500" cy="1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 b="1">
                <a:solidFill>
                  <a:schemeClr val="dk1"/>
                </a:solidFill>
              </a:rPr>
              <a:t>This indicates that Adults are taking over purchase commitments, however there is </a:t>
            </a:r>
            <a:r>
              <a:rPr lang="en-US" sz="1900" b="1">
                <a:solidFill>
                  <a:schemeClr val="accent6"/>
                </a:solidFill>
              </a:rPr>
              <a:t>less engagement for Kids</a:t>
            </a:r>
            <a:r>
              <a:rPr lang="en-US" sz="1900" b="1">
                <a:solidFill>
                  <a:schemeClr val="dk1"/>
                </a:solidFill>
              </a:rPr>
              <a:t>.</a:t>
            </a:r>
            <a:endParaRPr sz="1900" b="1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 b="1">
                <a:solidFill>
                  <a:schemeClr val="dk1"/>
                </a:solidFill>
              </a:rPr>
              <a:t>Emphasis on </a:t>
            </a:r>
            <a:r>
              <a:rPr lang="en-US" sz="1900" b="1" i="1">
                <a:solidFill>
                  <a:schemeClr val="accent6"/>
                </a:solidFill>
              </a:rPr>
              <a:t>interactive games </a:t>
            </a:r>
            <a:r>
              <a:rPr lang="en-US" sz="1900" b="1" i="1">
                <a:solidFill>
                  <a:schemeClr val="dk1"/>
                </a:solidFill>
              </a:rPr>
              <a:t>and activities can attract more screen time </a:t>
            </a:r>
            <a:r>
              <a:rPr lang="en-US" sz="1900" b="1">
                <a:solidFill>
                  <a:schemeClr val="dk1"/>
                </a:solidFill>
              </a:rPr>
              <a:t>from the younger spectrum of the audience.</a:t>
            </a:r>
            <a:endParaRPr sz="1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"/>
          <p:cNvSpPr txBox="1"/>
          <p:nvPr/>
        </p:nvSpPr>
        <p:spPr>
          <a:xfrm>
            <a:off x="1207500" y="6320875"/>
            <a:ext cx="977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lt1"/>
                </a:solidFill>
              </a:rPr>
              <a:t>“Disney is a fairytale come to reality”</a:t>
            </a:r>
            <a:endParaRPr sz="1800" i="1">
              <a:solidFill>
                <a:schemeClr val="lt1"/>
              </a:solidFill>
            </a:endParaRPr>
          </a:p>
        </p:txBody>
      </p:sp>
      <p:sp>
        <p:nvSpPr>
          <p:cNvPr id="539" name="Google Shape;539;p6"/>
          <p:cNvSpPr txBox="1">
            <a:spLocks noGrp="1"/>
          </p:cNvSpPr>
          <p:nvPr>
            <p:ph type="body" idx="1"/>
          </p:nvPr>
        </p:nvSpPr>
        <p:spPr>
          <a:xfrm>
            <a:off x="4892000" y="3488263"/>
            <a:ext cx="3406500" cy="748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Connectivity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40" name="Google Shape;540;p6"/>
          <p:cNvSpPr txBox="1">
            <a:spLocks noGrp="1"/>
          </p:cNvSpPr>
          <p:nvPr>
            <p:ph type="body" idx="1"/>
          </p:nvPr>
        </p:nvSpPr>
        <p:spPr>
          <a:xfrm>
            <a:off x="4972550" y="170390"/>
            <a:ext cx="3406500" cy="5751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1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Server</a:t>
            </a:r>
            <a:endParaRPr sz="31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7899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1" name="Google Shape;541;p6"/>
          <p:cNvSpPr txBox="1">
            <a:spLocks noGrp="1"/>
          </p:cNvSpPr>
          <p:nvPr>
            <p:ph type="body" idx="1"/>
          </p:nvPr>
        </p:nvSpPr>
        <p:spPr>
          <a:xfrm>
            <a:off x="101600" y="1852525"/>
            <a:ext cx="2766900" cy="11130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1799"/>
              </a:spcBef>
              <a:spcAft>
                <a:spcPts val="0"/>
              </a:spcAft>
              <a:buNone/>
            </a:pPr>
            <a:r>
              <a:rPr lang="en-US" sz="8199" dirty="0">
                <a:latin typeface="Impact"/>
                <a:ea typeface="Impact"/>
                <a:cs typeface="Impact"/>
                <a:sym typeface="Impact"/>
              </a:rPr>
              <a:t>Better</a:t>
            </a:r>
            <a:endParaRPr sz="7699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2" name="Google Shape;542;p6"/>
          <p:cNvSpPr txBox="1">
            <a:spLocks noGrp="1"/>
          </p:cNvSpPr>
          <p:nvPr>
            <p:ph type="body" idx="1"/>
          </p:nvPr>
        </p:nvSpPr>
        <p:spPr>
          <a:xfrm>
            <a:off x="4972550" y="4662540"/>
            <a:ext cx="3406500" cy="5751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1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Incentives</a:t>
            </a:r>
            <a:endParaRPr sz="7899" dirty="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43" name="Google Shape;543;p6"/>
          <p:cNvCxnSpPr/>
          <p:nvPr/>
        </p:nvCxnSpPr>
        <p:spPr>
          <a:xfrm>
            <a:off x="2803000" y="3176725"/>
            <a:ext cx="2012700" cy="1943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"/>
          <p:cNvCxnSpPr/>
          <p:nvPr/>
        </p:nvCxnSpPr>
        <p:spPr>
          <a:xfrm flipH="1">
            <a:off x="2840300" y="715685"/>
            <a:ext cx="1975500" cy="1737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6"/>
          <p:cNvCxnSpPr/>
          <p:nvPr/>
        </p:nvCxnSpPr>
        <p:spPr>
          <a:xfrm rot="10800000">
            <a:off x="2797375" y="2989100"/>
            <a:ext cx="2056800" cy="80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6"/>
          <p:cNvSpPr txBox="1"/>
          <p:nvPr/>
        </p:nvSpPr>
        <p:spPr>
          <a:xfrm>
            <a:off x="4899050" y="779025"/>
            <a:ext cx="5101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</a:rPr>
              <a:t>The revamp of the  </a:t>
            </a:r>
            <a:r>
              <a:rPr lang="en-US" sz="1700" dirty="0" err="1">
                <a:solidFill>
                  <a:schemeClr val="lt1"/>
                </a:solidFill>
              </a:rPr>
              <a:t>shopDisney</a:t>
            </a:r>
            <a:r>
              <a:rPr lang="en-US" sz="1700" dirty="0">
                <a:solidFill>
                  <a:schemeClr val="lt1"/>
                </a:solidFill>
              </a:rPr>
              <a:t> server for better reach. </a:t>
            </a:r>
            <a:endParaRPr sz="1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</a:rPr>
              <a:t>Integrate functionalities from the website version.</a:t>
            </a:r>
            <a:endParaRPr sz="1700" dirty="0">
              <a:solidFill>
                <a:schemeClr val="lt1"/>
              </a:solidFill>
            </a:endParaRPr>
          </a:p>
        </p:txBody>
      </p:sp>
      <p:cxnSp>
        <p:nvCxnSpPr>
          <p:cNvPr id="547" name="Google Shape;547;p6"/>
          <p:cNvCxnSpPr>
            <a:cxnSpLocks/>
          </p:cNvCxnSpPr>
          <p:nvPr/>
        </p:nvCxnSpPr>
        <p:spPr>
          <a:xfrm flipH="1">
            <a:off x="2868500" y="2119825"/>
            <a:ext cx="1892100" cy="594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6"/>
          <p:cNvSpPr txBox="1">
            <a:spLocks noGrp="1"/>
          </p:cNvSpPr>
          <p:nvPr>
            <p:ph type="body" idx="1"/>
          </p:nvPr>
        </p:nvSpPr>
        <p:spPr>
          <a:xfrm>
            <a:off x="4952230" y="1623118"/>
            <a:ext cx="3406500" cy="748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1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Engagement</a:t>
            </a:r>
            <a:endParaRPr sz="7899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9" name="Google Shape;549;p6"/>
          <p:cNvSpPr txBox="1"/>
          <p:nvPr/>
        </p:nvSpPr>
        <p:spPr>
          <a:xfrm>
            <a:off x="4892000" y="2344845"/>
            <a:ext cx="4802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</a:rPr>
              <a:t>Interactive In-Display games/Cartoons will improve on-screen time from kids, making it true to genre.</a:t>
            </a:r>
            <a:endParaRPr sz="1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</p:txBody>
      </p:sp>
      <p:sp>
        <p:nvSpPr>
          <p:cNvPr id="550" name="Google Shape;550;p6"/>
          <p:cNvSpPr txBox="1"/>
          <p:nvPr/>
        </p:nvSpPr>
        <p:spPr>
          <a:xfrm>
            <a:off x="4892000" y="3963550"/>
            <a:ext cx="480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</a:rPr>
              <a:t>Better Production rates in Asian countries, revamping social marketing.</a:t>
            </a:r>
            <a:endParaRPr sz="1700" dirty="0">
              <a:solidFill>
                <a:schemeClr val="lt1"/>
              </a:solidFill>
            </a:endParaRPr>
          </a:p>
        </p:txBody>
      </p:sp>
      <p:sp>
        <p:nvSpPr>
          <p:cNvPr id="551" name="Google Shape;551;p6"/>
          <p:cNvSpPr txBox="1"/>
          <p:nvPr/>
        </p:nvSpPr>
        <p:spPr>
          <a:xfrm>
            <a:off x="4972550" y="5331195"/>
            <a:ext cx="4802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</a:rPr>
              <a:t>Purchase based reward programs to hold back loyal customers.</a:t>
            </a:r>
            <a:endParaRPr sz="1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"/>
          <p:cNvSpPr txBox="1"/>
          <p:nvPr/>
        </p:nvSpPr>
        <p:spPr>
          <a:xfrm>
            <a:off x="4183952" y="4210500"/>
            <a:ext cx="382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adobeanalyticschallenge.com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60ea29549_0_291"/>
          <p:cNvSpPr txBox="1">
            <a:spLocks noGrp="1"/>
          </p:cNvSpPr>
          <p:nvPr>
            <p:ph type="title"/>
          </p:nvPr>
        </p:nvSpPr>
        <p:spPr>
          <a:xfrm>
            <a:off x="747075" y="722575"/>
            <a:ext cx="10557000" cy="91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2626"/>
                </a:solidFill>
              </a:rPr>
              <a:t>          </a:t>
            </a:r>
            <a:r>
              <a:rPr lang="en-US" sz="3000">
                <a:solidFill>
                  <a:srgbClr val="262626"/>
                </a:solidFill>
              </a:rPr>
              <a:t>         </a:t>
            </a:r>
            <a:r>
              <a:rPr lang="en-US" sz="3444">
                <a:solidFill>
                  <a:srgbClr val="000000"/>
                </a:solidFill>
              </a:rPr>
              <a:t>Data : An overview into the Disney World</a:t>
            </a:r>
            <a:r>
              <a:rPr lang="en-US" sz="4144">
                <a:solidFill>
                  <a:srgbClr val="000000"/>
                </a:solidFill>
              </a:rPr>
              <a:t> </a:t>
            </a:r>
            <a:endParaRPr sz="4144">
              <a:solidFill>
                <a:srgbClr val="000000"/>
              </a:solidFill>
            </a:endParaRPr>
          </a:p>
        </p:txBody>
      </p:sp>
      <p:sp>
        <p:nvSpPr>
          <p:cNvPr id="428" name="Google Shape;428;gf60ea29549_0_291"/>
          <p:cNvSpPr txBox="1">
            <a:spLocks noGrp="1"/>
          </p:cNvSpPr>
          <p:nvPr>
            <p:ph type="body" idx="1"/>
          </p:nvPr>
        </p:nvSpPr>
        <p:spPr>
          <a:xfrm>
            <a:off x="630725" y="2193858"/>
            <a:ext cx="7332900" cy="340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08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Char char="●"/>
            </a:pPr>
            <a:r>
              <a:rPr lang="en-US" sz="2300">
                <a:solidFill>
                  <a:srgbClr val="262626"/>
                </a:solidFill>
              </a:rPr>
              <a:t>Disney website proves to be an impeccable e-commerce marketplace for Disney fans and similar animation franchise fans.</a:t>
            </a:r>
            <a:endParaRPr sz="2300">
              <a:solidFill>
                <a:srgbClr val="262626"/>
              </a:solidFill>
            </a:endParaRPr>
          </a:p>
          <a:p>
            <a:pPr marL="609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>
              <a:solidFill>
                <a:srgbClr val="262626"/>
              </a:solidFill>
            </a:endParaRPr>
          </a:p>
          <a:p>
            <a:pPr marL="609600" lvl="0" indent="-450850" algn="l" rtl="0"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2300"/>
              <a:buChar char="●"/>
            </a:pPr>
            <a:r>
              <a:rPr lang="en-US" sz="2300">
                <a:solidFill>
                  <a:srgbClr val="262626"/>
                </a:solidFill>
              </a:rPr>
              <a:t>After careful analysis of the data, we have come up with a few recommendations to implement for better turnout, especially in Asia</a:t>
            </a:r>
            <a:endParaRPr sz="2300">
              <a:solidFill>
                <a:srgbClr val="262626"/>
              </a:solidFill>
            </a:endParaRPr>
          </a:p>
        </p:txBody>
      </p:sp>
      <p:pic>
        <p:nvPicPr>
          <p:cNvPr id="429" name="Google Shape;429;gf60ea29549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658" y="931800"/>
            <a:ext cx="1184998" cy="49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f60ea29549_0_291"/>
          <p:cNvPicPr preferRelativeResize="0"/>
          <p:nvPr/>
        </p:nvPicPr>
        <p:blipFill rotWithShape="1">
          <a:blip r:embed="rId5">
            <a:alphaModFix/>
          </a:blip>
          <a:srcRect t="31001"/>
          <a:stretch/>
        </p:blipFill>
        <p:spPr>
          <a:xfrm>
            <a:off x="0" y="6596375"/>
            <a:ext cx="12192000" cy="2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"/>
          <p:cNvSpPr/>
          <p:nvPr/>
        </p:nvSpPr>
        <p:spPr>
          <a:xfrm rot="5400000">
            <a:off x="4257018" y="-2416463"/>
            <a:ext cx="733364" cy="926470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7D07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"/>
          <p:cNvSpPr txBox="1"/>
          <p:nvPr/>
        </p:nvSpPr>
        <p:spPr>
          <a:xfrm>
            <a:off x="321887" y="2017956"/>
            <a:ext cx="385383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Arial"/>
              <a:buNone/>
            </a:pPr>
            <a:r>
              <a:rPr lang="en-US" sz="23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37" name="Google Shape;437;p2"/>
          <p:cNvSpPr/>
          <p:nvPr/>
        </p:nvSpPr>
        <p:spPr>
          <a:xfrm>
            <a:off x="625704" y="2027879"/>
            <a:ext cx="6096209" cy="40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52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FFFFFF"/>
                </a:solidFill>
              </a:rPr>
              <a:t>IMPROVISE </a:t>
            </a:r>
            <a:endParaRPr/>
          </a:p>
        </p:txBody>
      </p:sp>
      <p:sp>
        <p:nvSpPr>
          <p:cNvPr id="438" name="Google Shape;438;p2"/>
          <p:cNvSpPr/>
          <p:nvPr/>
        </p:nvSpPr>
        <p:spPr>
          <a:xfrm rot="5400000">
            <a:off x="3390801" y="297485"/>
            <a:ext cx="757882" cy="755679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7D07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"/>
          <p:cNvSpPr txBox="1"/>
          <p:nvPr/>
        </p:nvSpPr>
        <p:spPr>
          <a:xfrm>
            <a:off x="321887" y="3840887"/>
            <a:ext cx="385383" cy="46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999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"/>
          <p:cNvSpPr/>
          <p:nvPr/>
        </p:nvSpPr>
        <p:spPr>
          <a:xfrm>
            <a:off x="625703" y="3877946"/>
            <a:ext cx="7084492" cy="40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52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FFFFFF"/>
                </a:solidFill>
              </a:rPr>
              <a:t>OVERCOME</a:t>
            </a:r>
            <a:endParaRPr/>
          </a:p>
        </p:txBody>
      </p:sp>
      <p:sp>
        <p:nvSpPr>
          <p:cNvPr id="441" name="Google Shape;441;p2"/>
          <p:cNvSpPr/>
          <p:nvPr/>
        </p:nvSpPr>
        <p:spPr>
          <a:xfrm rot="5400000">
            <a:off x="3826493" y="-1074334"/>
            <a:ext cx="757884" cy="842818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7D07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"/>
          <p:cNvSpPr txBox="1"/>
          <p:nvPr/>
        </p:nvSpPr>
        <p:spPr>
          <a:xfrm>
            <a:off x="321887" y="2892410"/>
            <a:ext cx="385383" cy="46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999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"/>
          <p:cNvSpPr/>
          <p:nvPr/>
        </p:nvSpPr>
        <p:spPr>
          <a:xfrm>
            <a:off x="625704" y="2927035"/>
            <a:ext cx="5941228" cy="40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52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FFFFFF"/>
                </a:solidFill>
              </a:rPr>
              <a:t>ADAPT</a:t>
            </a:r>
            <a:endParaRPr/>
          </a:p>
        </p:txBody>
      </p:sp>
      <p:sp>
        <p:nvSpPr>
          <p:cNvPr id="444" name="Google Shape;444;p2"/>
          <p:cNvSpPr txBox="1"/>
          <p:nvPr/>
        </p:nvSpPr>
        <p:spPr>
          <a:xfrm>
            <a:off x="307559" y="312660"/>
            <a:ext cx="11491015" cy="6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0F00"/>
              </a:buClr>
              <a:buSzPts val="2799"/>
              <a:buFont typeface="Arial"/>
              <a:buNone/>
            </a:pPr>
            <a:r>
              <a:rPr lang="en-US" sz="2799" b="0" i="0" u="none" strike="noStrike" cap="non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" descr="New Walt Disney Font Regul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75" y="479425"/>
            <a:ext cx="3018613" cy="958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0" name="Google Shape;450;p5"/>
          <p:cNvPicPr preferRelativeResize="0"/>
          <p:nvPr/>
        </p:nvPicPr>
        <p:blipFill rotWithShape="1">
          <a:blip r:embed="rId4">
            <a:alphaModFix/>
          </a:blip>
          <a:srcRect l="2923" t="21216" r="57726"/>
          <a:stretch/>
        </p:blipFill>
        <p:spPr>
          <a:xfrm>
            <a:off x="635325" y="1826300"/>
            <a:ext cx="4148450" cy="3915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1" name="Google Shape;451;p5"/>
          <p:cNvPicPr preferRelativeResize="0"/>
          <p:nvPr/>
        </p:nvPicPr>
        <p:blipFill rotWithShape="1">
          <a:blip r:embed="rId5">
            <a:alphaModFix/>
          </a:blip>
          <a:srcRect l="3305" r="1970"/>
          <a:stretch/>
        </p:blipFill>
        <p:spPr>
          <a:xfrm>
            <a:off x="4859025" y="2007713"/>
            <a:ext cx="6902898" cy="32003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452" name="Google Shape;452;p5"/>
          <p:cNvCxnSpPr/>
          <p:nvPr/>
        </p:nvCxnSpPr>
        <p:spPr>
          <a:xfrm rot="-5400000" flipH="1">
            <a:off x="2335900" y="2373150"/>
            <a:ext cx="2148900" cy="2111700"/>
          </a:xfrm>
          <a:prstGeom prst="curvedConnector3">
            <a:avLst>
              <a:gd name="adj1" fmla="val 826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3" name="Google Shape;453;p5"/>
          <p:cNvSpPr txBox="1">
            <a:spLocks noGrp="1"/>
          </p:cNvSpPr>
          <p:nvPr>
            <p:ph type="body" idx="4294967295"/>
          </p:nvPr>
        </p:nvSpPr>
        <p:spPr>
          <a:xfrm>
            <a:off x="5232250" y="635350"/>
            <a:ext cx="5643300" cy="1101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99" b="1" i="1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61886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99"/>
              <a:buFont typeface="Lora"/>
              <a:buChar char="●"/>
            </a:pPr>
            <a:r>
              <a:rPr lang="en-US" sz="2099" b="1" i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The maximum number of purchases are coming from First time visitors and then drops exponentially per visit.</a:t>
            </a:r>
            <a:endParaRPr sz="2799" i="1"/>
          </a:p>
        </p:txBody>
      </p:sp>
      <p:sp>
        <p:nvSpPr>
          <p:cNvPr id="454" name="Google Shape;454;p5"/>
          <p:cNvSpPr txBox="1">
            <a:spLocks noGrp="1"/>
          </p:cNvSpPr>
          <p:nvPr>
            <p:ph type="body" idx="4294967295"/>
          </p:nvPr>
        </p:nvSpPr>
        <p:spPr>
          <a:xfrm>
            <a:off x="5534125" y="5478525"/>
            <a:ext cx="5552700" cy="958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1">
              <a:solidFill>
                <a:srgbClr val="FA0F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87286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99"/>
              <a:buFont typeface="Lora"/>
              <a:buChar char="●"/>
            </a:pPr>
            <a:r>
              <a:rPr lang="en-US" sz="2100" b="1" i="1">
                <a:solidFill>
                  <a:srgbClr val="FA0F00"/>
                </a:solidFill>
                <a:latin typeface="Lora"/>
                <a:ea typeface="Lora"/>
                <a:cs typeface="Lora"/>
                <a:sym typeface="Lora"/>
              </a:rPr>
              <a:t>The Loyalty per visit is also dismal with </a:t>
            </a:r>
            <a:r>
              <a:rPr lang="en-US" sz="2100" b="1" i="1">
                <a:latin typeface="Lora"/>
                <a:ea typeface="Lora"/>
                <a:cs typeface="Lora"/>
                <a:sym typeface="Lora"/>
              </a:rPr>
              <a:t>1.028% loyalty rate</a:t>
            </a:r>
            <a:endParaRPr sz="2499" b="1" i="1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f60ea29549_0_0"/>
          <p:cNvPicPr preferRelativeResize="0"/>
          <p:nvPr/>
        </p:nvPicPr>
        <p:blipFill rotWithShape="1">
          <a:blip r:embed="rId3">
            <a:alphaModFix/>
          </a:blip>
          <a:srcRect l="2931"/>
          <a:stretch/>
        </p:blipFill>
        <p:spPr>
          <a:xfrm>
            <a:off x="0" y="0"/>
            <a:ext cx="5550125" cy="321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gf60ea29549_0_0"/>
          <p:cNvCxnSpPr>
            <a:endCxn id="462" idx="1"/>
          </p:cNvCxnSpPr>
          <p:nvPr/>
        </p:nvCxnSpPr>
        <p:spPr>
          <a:xfrm rot="10800000" flipH="1">
            <a:off x="5251025" y="958850"/>
            <a:ext cx="1031700" cy="87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" name="Google Shape;462;gf60ea29549_0_0"/>
          <p:cNvSpPr txBox="1"/>
          <p:nvPr/>
        </p:nvSpPr>
        <p:spPr>
          <a:xfrm>
            <a:off x="6282725" y="173900"/>
            <a:ext cx="3321300" cy="15699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simple purchase based loyalty program, potentially a </a:t>
            </a:r>
            <a:r>
              <a:rPr lang="en-US" sz="1800" b="1"/>
              <a:t>Disney Reward Card</a:t>
            </a:r>
            <a:r>
              <a:rPr lang="en-US" sz="1800"/>
              <a:t>, with redeemable points would do the trick</a:t>
            </a:r>
            <a:endParaRPr sz="1800"/>
          </a:p>
        </p:txBody>
      </p:sp>
      <p:pic>
        <p:nvPicPr>
          <p:cNvPr id="463" name="Google Shape;463;gf60ea29549_0_0"/>
          <p:cNvPicPr preferRelativeResize="0"/>
          <p:nvPr/>
        </p:nvPicPr>
        <p:blipFill rotWithShape="1">
          <a:blip r:embed="rId4">
            <a:alphaModFix/>
          </a:blip>
          <a:srcRect t="31001"/>
          <a:stretch/>
        </p:blipFill>
        <p:spPr>
          <a:xfrm>
            <a:off x="0" y="6596375"/>
            <a:ext cx="12192000" cy="2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f60ea29549_0_0"/>
          <p:cNvSpPr txBox="1"/>
          <p:nvPr/>
        </p:nvSpPr>
        <p:spPr>
          <a:xfrm>
            <a:off x="283150" y="4216000"/>
            <a:ext cx="4291200" cy="172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/>
              <a:t>We </a:t>
            </a:r>
            <a:r>
              <a:rPr lang="en-US" sz="2000" b="1" i="1"/>
              <a:t>predict an increase </a:t>
            </a:r>
            <a:r>
              <a:rPr lang="en-US" sz="2000" i="1"/>
              <a:t>by a rough 60-70% margin in the number of Loyal customers by the closure of Business year of 2022, if such an incentive program is implemented.</a:t>
            </a:r>
            <a:endParaRPr sz="2000" i="1"/>
          </a:p>
        </p:txBody>
      </p:sp>
      <p:pic>
        <p:nvPicPr>
          <p:cNvPr id="465" name="Google Shape;465;gf60ea29549_0_0"/>
          <p:cNvPicPr preferRelativeResize="0"/>
          <p:nvPr/>
        </p:nvPicPr>
        <p:blipFill rotWithShape="1">
          <a:blip r:embed="rId5">
            <a:alphaModFix/>
          </a:blip>
          <a:srcRect t="25319" b="14018"/>
          <a:stretch/>
        </p:blipFill>
        <p:spPr>
          <a:xfrm>
            <a:off x="9604025" y="0"/>
            <a:ext cx="2587975" cy="1569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f60ea29549_0_0"/>
          <p:cNvSpPr txBox="1"/>
          <p:nvPr/>
        </p:nvSpPr>
        <p:spPr>
          <a:xfrm>
            <a:off x="5550125" y="2933800"/>
            <a:ext cx="3321300" cy="13641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A0F00"/>
              </a:buClr>
              <a:buSzPts val="1800"/>
              <a:buChar char="●"/>
            </a:pPr>
            <a:r>
              <a:rPr lang="en-US" sz="1800">
                <a:solidFill>
                  <a:srgbClr val="FA0F00"/>
                </a:solidFill>
              </a:rPr>
              <a:t>Promotion of the loyalty program </a:t>
            </a:r>
            <a:r>
              <a:rPr lang="en-US" sz="1800" b="1">
                <a:solidFill>
                  <a:srgbClr val="FA0F00"/>
                </a:solidFill>
              </a:rPr>
              <a:t>must be tailored </a:t>
            </a:r>
            <a:r>
              <a:rPr lang="en-US" sz="1800">
                <a:solidFill>
                  <a:srgbClr val="FA0F00"/>
                </a:solidFill>
              </a:rPr>
              <a:t>to fit each individual purchase/visit.</a:t>
            </a:r>
            <a:endParaRPr sz="1800">
              <a:solidFill>
                <a:srgbClr val="FA0F00"/>
              </a:solidFill>
            </a:endParaRPr>
          </a:p>
        </p:txBody>
      </p:sp>
      <p:cxnSp>
        <p:nvCxnSpPr>
          <p:cNvPr id="467" name="Google Shape;467;gf60ea29549_0_0"/>
          <p:cNvCxnSpPr>
            <a:stCxn id="462" idx="2"/>
            <a:endCxn id="466" idx="0"/>
          </p:cNvCxnSpPr>
          <p:nvPr/>
        </p:nvCxnSpPr>
        <p:spPr>
          <a:xfrm rot="5400000">
            <a:off x="6982025" y="1972550"/>
            <a:ext cx="1190100" cy="7326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gf60ea29549_0_0"/>
          <p:cNvSpPr txBox="1"/>
          <p:nvPr/>
        </p:nvSpPr>
        <p:spPr>
          <a:xfrm>
            <a:off x="6100925" y="4893375"/>
            <a:ext cx="2952300" cy="13641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Incentive if the </a:t>
            </a:r>
            <a:r>
              <a:rPr lang="en-US" sz="1800" i="1">
                <a:solidFill>
                  <a:schemeClr val="dk1"/>
                </a:solidFill>
              </a:rPr>
              <a:t>purchase is done through the app </a:t>
            </a:r>
            <a:r>
              <a:rPr lang="en-US" sz="1800">
                <a:solidFill>
                  <a:schemeClr val="dk1"/>
                </a:solidFill>
              </a:rPr>
              <a:t>will attract more customers to install the application.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69" name="Google Shape;469;gf60ea29549_0_0"/>
          <p:cNvCxnSpPr/>
          <p:nvPr/>
        </p:nvCxnSpPr>
        <p:spPr>
          <a:xfrm>
            <a:off x="2933650" y="2933800"/>
            <a:ext cx="3025200" cy="2342700"/>
          </a:xfrm>
          <a:prstGeom prst="curvedConnector3">
            <a:avLst>
              <a:gd name="adj1" fmla="val 555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60ea29549_0_576"/>
          <p:cNvSpPr txBox="1">
            <a:spLocks noGrp="1"/>
          </p:cNvSpPr>
          <p:nvPr>
            <p:ph type="body" idx="1"/>
          </p:nvPr>
        </p:nvSpPr>
        <p:spPr>
          <a:xfrm>
            <a:off x="3676947" y="339410"/>
            <a:ext cx="4164900" cy="5841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1799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lang="en-US" sz="2499">
                <a:solidFill>
                  <a:schemeClr val="dk1"/>
                </a:solidFill>
              </a:rPr>
              <a:t>App and App Revenue</a:t>
            </a:r>
            <a:endParaRPr sz="2499">
              <a:solidFill>
                <a:schemeClr val="dk1"/>
              </a:solidFill>
            </a:endParaRPr>
          </a:p>
        </p:txBody>
      </p:sp>
      <p:pic>
        <p:nvPicPr>
          <p:cNvPr id="476" name="Google Shape;476;gf60ea29549_0_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900" y="380066"/>
            <a:ext cx="1111626" cy="46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f60ea29549_0_576"/>
          <p:cNvPicPr preferRelativeResize="0"/>
          <p:nvPr/>
        </p:nvPicPr>
        <p:blipFill rotWithShape="1">
          <a:blip r:embed="rId4">
            <a:alphaModFix/>
          </a:blip>
          <a:srcRect l="56190" t="28390" r="4380" b="31610"/>
          <a:stretch/>
        </p:blipFill>
        <p:spPr>
          <a:xfrm>
            <a:off x="438375" y="1095063"/>
            <a:ext cx="5562950" cy="3174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478" name="Google Shape;478;gf60ea29549_0_576"/>
          <p:cNvCxnSpPr/>
          <p:nvPr/>
        </p:nvCxnSpPr>
        <p:spPr>
          <a:xfrm>
            <a:off x="2847475" y="2494550"/>
            <a:ext cx="4197600" cy="74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9" name="Google Shape;479;gf60ea29549_0_576"/>
          <p:cNvSpPr txBox="1"/>
          <p:nvPr/>
        </p:nvSpPr>
        <p:spPr>
          <a:xfrm>
            <a:off x="7089275" y="2658975"/>
            <a:ext cx="2259300" cy="11697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FA0F00"/>
                </a:solidFill>
              </a:rPr>
              <a:t>The Asian Market, contributes to dismal amounts of app revenue </a:t>
            </a:r>
            <a:endParaRPr sz="1600" b="1" i="1">
              <a:solidFill>
                <a:srgbClr val="FA0F00"/>
              </a:solidFill>
            </a:endParaRPr>
          </a:p>
        </p:txBody>
      </p:sp>
      <p:sp>
        <p:nvSpPr>
          <p:cNvPr id="480" name="Google Shape;480;gf60ea29549_0_576"/>
          <p:cNvSpPr txBox="1"/>
          <p:nvPr/>
        </p:nvSpPr>
        <p:spPr>
          <a:xfrm>
            <a:off x="561475" y="4759150"/>
            <a:ext cx="38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f60ea29549_0_576"/>
          <p:cNvSpPr txBox="1"/>
          <p:nvPr/>
        </p:nvSpPr>
        <p:spPr>
          <a:xfrm>
            <a:off x="438375" y="4441000"/>
            <a:ext cx="93003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 b="1">
                <a:solidFill>
                  <a:schemeClr val="dk1"/>
                </a:solidFill>
              </a:rPr>
              <a:t>Asia has a rapidly growing VFX and Animation market with </a:t>
            </a:r>
            <a:r>
              <a:rPr lang="en-US" sz="1900" b="1">
                <a:solidFill>
                  <a:schemeClr val="dk1"/>
                </a:solidFill>
                <a:highlight>
                  <a:srgbClr val="FFFFFF"/>
                </a:highlight>
              </a:rPr>
              <a:t>growth at the rate of </a:t>
            </a:r>
            <a:r>
              <a:rPr lang="en-US" sz="1900" b="1">
                <a:solidFill>
                  <a:srgbClr val="FA0F00"/>
                </a:solidFill>
                <a:highlight>
                  <a:srgbClr val="FFFFFF"/>
                </a:highlight>
              </a:rPr>
              <a:t>23% YoY</a:t>
            </a:r>
            <a:endParaRPr sz="1900" b="1">
              <a:solidFill>
                <a:srgbClr val="FA0F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 b="1">
                <a:solidFill>
                  <a:schemeClr val="dk1"/>
                </a:solidFill>
                <a:highlight>
                  <a:srgbClr val="FFFFFF"/>
                </a:highlight>
              </a:rPr>
              <a:t>However the market of the Disney in the US is </a:t>
            </a:r>
            <a:r>
              <a:rPr lang="en-US" sz="1900" b="1">
                <a:solidFill>
                  <a:srgbClr val="FA0F00"/>
                </a:solidFill>
                <a:highlight>
                  <a:srgbClr val="FFFFFF"/>
                </a:highlight>
              </a:rPr>
              <a:t>about 1600 times bigger </a:t>
            </a:r>
            <a:r>
              <a:rPr lang="en-US" sz="1900" b="1">
                <a:solidFill>
                  <a:schemeClr val="dk1"/>
                </a:solidFill>
                <a:highlight>
                  <a:srgbClr val="FFFFFF"/>
                </a:highlight>
              </a:rPr>
              <a:t>than the app market in India</a:t>
            </a:r>
            <a:endParaRPr sz="19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 b="1">
                <a:solidFill>
                  <a:schemeClr val="dk1"/>
                </a:solidFill>
                <a:highlight>
                  <a:srgbClr val="FFFFFF"/>
                </a:highlight>
              </a:rPr>
              <a:t> It is also one of the biggest markets for merchandise consumption.</a:t>
            </a:r>
            <a:endParaRPr sz="19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f6c3b9fac3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79" y="1286675"/>
            <a:ext cx="6679155" cy="26396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8" name="Google Shape;488;gf6c3b9fac3_0_23"/>
          <p:cNvSpPr txBox="1"/>
          <p:nvPr/>
        </p:nvSpPr>
        <p:spPr>
          <a:xfrm>
            <a:off x="6774513" y="4578735"/>
            <a:ext cx="2699700" cy="831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Citations of Server issues on Shop Disney app on Playstore</a:t>
            </a:r>
            <a:endParaRPr/>
          </a:p>
        </p:txBody>
      </p:sp>
      <p:cxnSp>
        <p:nvCxnSpPr>
          <p:cNvPr id="489" name="Google Shape;489;gf6c3b9fac3_0_23"/>
          <p:cNvCxnSpPr/>
          <p:nvPr/>
        </p:nvCxnSpPr>
        <p:spPr>
          <a:xfrm rot="10800000" flipH="1">
            <a:off x="4753254" y="2058746"/>
            <a:ext cx="17772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gf6c3b9fac3_0_23"/>
          <p:cNvCxnSpPr/>
          <p:nvPr/>
        </p:nvCxnSpPr>
        <p:spPr>
          <a:xfrm>
            <a:off x="5187359" y="3603560"/>
            <a:ext cx="1343100" cy="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gf6c3b9fac3_0_23"/>
          <p:cNvCxnSpPr>
            <a:stCxn id="492" idx="3"/>
            <a:endCxn id="493" idx="1"/>
          </p:cNvCxnSpPr>
          <p:nvPr/>
        </p:nvCxnSpPr>
        <p:spPr>
          <a:xfrm>
            <a:off x="2891940" y="5194661"/>
            <a:ext cx="789600" cy="5859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492" name="Google Shape;492;gf6c3b9fac3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75" y="4166673"/>
            <a:ext cx="2610265" cy="20559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4" name="Google Shape;494;gf6c3b9fac3_0_23"/>
          <p:cNvSpPr/>
          <p:nvPr/>
        </p:nvSpPr>
        <p:spPr>
          <a:xfrm>
            <a:off x="6598151" y="4279419"/>
            <a:ext cx="420300" cy="4137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493" name="Google Shape;493;gf6c3b9fac3_0_23"/>
          <p:cNvSpPr txBox="1"/>
          <p:nvPr/>
        </p:nvSpPr>
        <p:spPr>
          <a:xfrm>
            <a:off x="3681613" y="5364942"/>
            <a:ext cx="2781000" cy="8313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Dismal Review rating leads to poor sentiment among users, drastically affecting purchase%</a:t>
            </a:r>
            <a:endParaRPr/>
          </a:p>
        </p:txBody>
      </p:sp>
      <p:cxnSp>
        <p:nvCxnSpPr>
          <p:cNvPr id="495" name="Google Shape;495;gf6c3b9fac3_0_23"/>
          <p:cNvCxnSpPr/>
          <p:nvPr/>
        </p:nvCxnSpPr>
        <p:spPr>
          <a:xfrm>
            <a:off x="7115480" y="2611340"/>
            <a:ext cx="1163400" cy="1972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96" name="Google Shape;496;gf6c3b9fac3_0_23"/>
          <p:cNvSpPr/>
          <p:nvPr/>
        </p:nvSpPr>
        <p:spPr>
          <a:xfrm>
            <a:off x="3411108" y="5069901"/>
            <a:ext cx="420300" cy="4137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497" name="Google Shape;497;gf6c3b9fac3_0_23"/>
          <p:cNvSpPr txBox="1"/>
          <p:nvPr/>
        </p:nvSpPr>
        <p:spPr>
          <a:xfrm>
            <a:off x="281675" y="497150"/>
            <a:ext cx="9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A0F00"/>
                </a:solidFill>
              </a:rPr>
              <a:t>SENTIMENT ANALYSIS OF THE REVIEWS OF THE “SHOP DISNEY” APPLICATION </a:t>
            </a:r>
            <a:endParaRPr sz="1800" b="1" i="1">
              <a:solidFill>
                <a:srgbClr val="FA0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6c3b9fac3_0_66"/>
          <p:cNvSpPr txBox="1">
            <a:spLocks noGrp="1"/>
          </p:cNvSpPr>
          <p:nvPr>
            <p:ph type="body" idx="1"/>
          </p:nvPr>
        </p:nvSpPr>
        <p:spPr>
          <a:xfrm>
            <a:off x="794789" y="2796820"/>
            <a:ext cx="5910000" cy="13944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1799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f6c3b9fac3_0_66"/>
          <p:cNvSpPr txBox="1"/>
          <p:nvPr/>
        </p:nvSpPr>
        <p:spPr>
          <a:xfrm>
            <a:off x="277400" y="189200"/>
            <a:ext cx="8935800" cy="1394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 b="1"/>
              <a:t>The shopDisney app on Play Store often faces </a:t>
            </a:r>
            <a:r>
              <a:rPr lang="en-US" sz="2200" b="1">
                <a:solidFill>
                  <a:schemeClr val="accent6"/>
                </a:solidFill>
              </a:rPr>
              <a:t>server crashes</a:t>
            </a:r>
            <a:r>
              <a:rPr lang="en-US" sz="2200" b="1"/>
              <a:t>.</a:t>
            </a:r>
            <a:endParaRPr sz="2200" b="1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 b="1"/>
              <a:t>This justifies the higher number of purchases from </a:t>
            </a:r>
            <a:r>
              <a:rPr lang="en-US" sz="2200" b="1">
                <a:solidFill>
                  <a:schemeClr val="accent6"/>
                </a:solidFill>
              </a:rPr>
              <a:t>website and iOS devices</a:t>
            </a:r>
            <a:r>
              <a:rPr lang="en-US" sz="2200" b="1"/>
              <a:t>. </a:t>
            </a:r>
            <a:endParaRPr sz="2200" b="1"/>
          </a:p>
        </p:txBody>
      </p:sp>
      <p:pic>
        <p:nvPicPr>
          <p:cNvPr id="2" name="WhatsApp Video 2021-10-07 at 10.42.01 AM (1)">
            <a:hlinkClick r:id="" action="ppaction://media"/>
            <a:extLst>
              <a:ext uri="{FF2B5EF4-FFF2-40B4-BE49-F238E27FC236}">
                <a16:creationId xmlns:a16="http://schemas.microsoft.com/office/drawing/2014/main" id="{45E53627-6A9B-472B-B509-3B9100A1D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935" y="1717040"/>
            <a:ext cx="9633104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f6c3b9fac3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88" y="230038"/>
            <a:ext cx="2818775" cy="14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f6c3b9fac3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63700"/>
            <a:ext cx="5098550" cy="36403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2" name="Google Shape;512;gf6c3b9fac3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763" y="2839950"/>
            <a:ext cx="4194476" cy="38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f6c3b9fac3_0_82"/>
          <p:cNvSpPr txBox="1">
            <a:spLocks noGrp="1"/>
          </p:cNvSpPr>
          <p:nvPr>
            <p:ph type="body" idx="4294967295"/>
          </p:nvPr>
        </p:nvSpPr>
        <p:spPr>
          <a:xfrm>
            <a:off x="5250950" y="433900"/>
            <a:ext cx="6428100" cy="2256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361886" algn="l" rtl="0">
              <a:spcBef>
                <a:spcPts val="1799"/>
              </a:spcBef>
              <a:spcAft>
                <a:spcPts val="0"/>
              </a:spcAft>
              <a:buClr>
                <a:srgbClr val="FA0F00"/>
              </a:buClr>
              <a:buSzPts val="2099"/>
              <a:buChar char="●"/>
            </a:pPr>
            <a:r>
              <a:rPr lang="en-US" sz="2099" b="1" i="1">
                <a:solidFill>
                  <a:srgbClr val="FA0F00"/>
                </a:solidFill>
              </a:rPr>
              <a:t>The Chinese and East Asian market is </a:t>
            </a:r>
            <a:r>
              <a:rPr lang="en-US" sz="2099" b="1" i="1"/>
              <a:t>prime for Merchandise based contracts</a:t>
            </a:r>
            <a:r>
              <a:rPr lang="en-US" sz="2099" b="1" i="1">
                <a:solidFill>
                  <a:srgbClr val="FA0F00"/>
                </a:solidFill>
              </a:rPr>
              <a:t>. </a:t>
            </a:r>
            <a:endParaRPr sz="2099" b="1" i="1">
              <a:solidFill>
                <a:srgbClr val="FA0F00"/>
              </a:solidFill>
            </a:endParaRPr>
          </a:p>
          <a:p>
            <a:pPr marL="457200" lvl="0" indent="-361886" algn="l" rtl="0">
              <a:spcBef>
                <a:spcPts val="1000"/>
              </a:spcBef>
              <a:spcAft>
                <a:spcPts val="0"/>
              </a:spcAft>
              <a:buClr>
                <a:srgbClr val="FA0F00"/>
              </a:buClr>
              <a:buSzPts val="2099"/>
              <a:buChar char="●"/>
            </a:pPr>
            <a:r>
              <a:rPr lang="en-US" sz="2099" b="1" i="1">
                <a:solidFill>
                  <a:srgbClr val="FA0F00"/>
                </a:solidFill>
              </a:rPr>
              <a:t>Hence Creating </a:t>
            </a:r>
            <a:r>
              <a:rPr lang="en-US" sz="2099" b="1" i="1"/>
              <a:t>production units </a:t>
            </a:r>
            <a:r>
              <a:rPr lang="en-US" sz="2099" b="1" i="1">
                <a:solidFill>
                  <a:srgbClr val="FA0F00"/>
                </a:solidFill>
              </a:rPr>
              <a:t>in the Asian markets will reduce the amount levied taxes and hence make the products cheaper for the Asian Consumers.</a:t>
            </a:r>
            <a:endParaRPr sz="2099" b="1" i="1">
              <a:solidFill>
                <a:srgbClr val="FA0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570</Words>
  <Application>Microsoft Office PowerPoint</Application>
  <PresentationFormat>Widescreen</PresentationFormat>
  <Paragraphs>68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Lora</vt:lpstr>
      <vt:lpstr>Calibri</vt:lpstr>
      <vt:lpstr>Nunito</vt:lpstr>
      <vt:lpstr>Impact</vt:lpstr>
      <vt:lpstr>Noto Sans Symbols</vt:lpstr>
      <vt:lpstr>Maven Pro</vt:lpstr>
      <vt:lpstr>1_Adobe Corporate Master 2020</vt:lpstr>
      <vt:lpstr>2_Adobe Corporate Master 2020</vt:lpstr>
      <vt:lpstr>Momentum</vt:lpstr>
      <vt:lpstr>PowerPoint Presentation</vt:lpstr>
      <vt:lpstr>                   Data : An overview into the Disney World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lasser@adobe.com</dc:creator>
  <cp:lastModifiedBy>V Krishi Divya Dharshini</cp:lastModifiedBy>
  <cp:revision>3</cp:revision>
  <dcterms:created xsi:type="dcterms:W3CDTF">2018-05-29T18:30:05Z</dcterms:created>
  <dcterms:modified xsi:type="dcterms:W3CDTF">2021-11-09T09:01:04Z</dcterms:modified>
</cp:coreProperties>
</file>